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73" r:id="rId4"/>
    <p:sldId id="258" r:id="rId5"/>
    <p:sldId id="264" r:id="rId6"/>
    <p:sldId id="259" r:id="rId7"/>
    <p:sldId id="260" r:id="rId8"/>
    <p:sldId id="261" r:id="rId9"/>
    <p:sldId id="265" r:id="rId10"/>
    <p:sldId id="274" r:id="rId11"/>
    <p:sldId id="263" r:id="rId12"/>
    <p:sldId id="266" r:id="rId13"/>
    <p:sldId id="267" r:id="rId14"/>
    <p:sldId id="268" r:id="rId15"/>
    <p:sldId id="269" r:id="rId16"/>
    <p:sldId id="270" r:id="rId17"/>
    <p:sldId id="272" r:id="rId18"/>
    <p:sldId id="271" r:id="rId19"/>
    <p:sldId id="262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9" d="100"/>
          <a:sy n="59" d="100"/>
        </p:scale>
        <p:origin x="150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E6F9B8CD-342D-4579-98EC-A8FD6B7370E1}" type="datetimeFigureOut">
              <a:rPr lang="en-US" smtClean="0"/>
              <a:pPr/>
              <a:t>9/22/2025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B8CD-342D-4579-98EC-A8FD6B7370E1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B8CD-342D-4579-98EC-A8FD6B7370E1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9/22/2025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6F9B8CD-342D-4579-98EC-A8FD6B7370E1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B8CD-342D-4579-98EC-A8FD6B7370E1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B8CD-342D-4579-98EC-A8FD6B7370E1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9/22/2025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B8CD-342D-4579-98EC-A8FD6B7370E1}" type="datetimeFigureOut">
              <a:rPr lang="en-US" smtClean="0"/>
              <a:pPr/>
              <a:t>9/22/2025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9/22/2025</a:t>
            </a:fld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9/22/2025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9/22/2025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79712" y="2852936"/>
            <a:ext cx="6478488" cy="2165626"/>
          </a:xfrm>
        </p:spPr>
        <p:txBody>
          <a:bodyPr>
            <a:normAutofit fontScale="90000"/>
          </a:bodyPr>
          <a:lstStyle/>
          <a:p>
            <a:r>
              <a:rPr lang="en-US" dirty="0"/>
              <a:t>Tracking Air Pollution with Sentinel-5P Imagery: NO₂ Monitoring in Google Earth Engine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By:HAFSA</a:t>
            </a:r>
            <a:r>
              <a:rPr lang="en-US" dirty="0"/>
              <a:t> FATHIMA</a:t>
            </a:r>
          </a:p>
          <a:p>
            <a:r>
              <a:rPr lang="en-US" dirty="0"/>
              <a:t>ROLL NO:24011D6014</a:t>
            </a:r>
          </a:p>
          <a:p>
            <a:r>
              <a:rPr lang="en-US" dirty="0"/>
              <a:t>BRANCH : ENVIRONMENTAL GEOMATICS</a:t>
            </a:r>
          </a:p>
        </p:txBody>
      </p:sp>
      <p:pic>
        <p:nvPicPr>
          <p:cNvPr id="5" name="Picture 4" descr="downloa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63888" y="188640"/>
            <a:ext cx="194310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BD4C14-0B4E-9DF2-5B15-5EF34E4A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556792"/>
            <a:ext cx="7712002" cy="43924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872309-0F51-A4AF-03C5-A3C9B4FA5FF3}"/>
              </a:ext>
            </a:extLst>
          </p:cNvPr>
          <p:cNvSpPr txBox="1"/>
          <p:nvPr/>
        </p:nvSpPr>
        <p:spPr>
          <a:xfrm>
            <a:off x="467544" y="620688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AQI  ESTIMATION SOFTWARES</a:t>
            </a:r>
          </a:p>
        </p:txBody>
      </p:sp>
    </p:spTree>
    <p:extLst>
      <p:ext uri="{BB962C8B-B14F-4D97-AF65-F5344CB8AC3E}">
        <p14:creationId xmlns:p14="http://schemas.microsoft.com/office/powerpoint/2010/main" val="1646400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pic>
        <p:nvPicPr>
          <p:cNvPr id="4" name="Content Placeholder 3" descr="HY.pn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762399"/>
            <a:ext cx="7467600" cy="4549227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40D41-C628-F55B-8236-688D46238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 SHOTS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859BB2-F28E-FD5C-C439-97ACEBA51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8700"/>
            <a:ext cx="91440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075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32F27-F98B-DB94-FA2A-012223813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27168" cy="1143000"/>
          </a:xfrm>
        </p:spPr>
        <p:txBody>
          <a:bodyPr/>
          <a:lstStyle/>
          <a:p>
            <a:r>
              <a:rPr lang="en-US" b="1" dirty="0"/>
              <a:t>GOOGLE EARTH SNIPPET(DATASOURCE)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920022-869E-702D-AAE8-674241810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628800"/>
            <a:ext cx="7704856" cy="429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480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199EEB-64A4-DFB2-A696-BD22C994EC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844824"/>
            <a:ext cx="7703840" cy="40445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6EE842-8883-9056-AF56-3A2CB020F00E}"/>
              </a:ext>
            </a:extLst>
          </p:cNvPr>
          <p:cNvSpPr txBox="1"/>
          <p:nvPr/>
        </p:nvSpPr>
        <p:spPr>
          <a:xfrm>
            <a:off x="683568" y="836712"/>
            <a:ext cx="5904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SHAPE FILE</a:t>
            </a:r>
          </a:p>
        </p:txBody>
      </p:sp>
    </p:spTree>
    <p:extLst>
      <p:ext uri="{BB962C8B-B14F-4D97-AF65-F5344CB8AC3E}">
        <p14:creationId xmlns:p14="http://schemas.microsoft.com/office/powerpoint/2010/main" val="2417683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CBD770-683B-1B56-6E0C-79ABDB723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839" y="899759"/>
            <a:ext cx="4458322" cy="50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381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5718C1-7841-07AD-E0D1-2235B71D4B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9386"/>
            <a:ext cx="9144000" cy="43592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1A4A30-ADF5-A531-2871-E0AE6C3564EE}"/>
              </a:ext>
            </a:extLst>
          </p:cNvPr>
          <p:cNvSpPr txBox="1"/>
          <p:nvPr/>
        </p:nvSpPr>
        <p:spPr>
          <a:xfrm>
            <a:off x="467544" y="548680"/>
            <a:ext cx="5688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LOADING DATA AND CALUCLATING (YEAR)</a:t>
            </a:r>
          </a:p>
        </p:txBody>
      </p:sp>
    </p:spTree>
    <p:extLst>
      <p:ext uri="{BB962C8B-B14F-4D97-AF65-F5344CB8AC3E}">
        <p14:creationId xmlns:p14="http://schemas.microsoft.com/office/powerpoint/2010/main" val="3800114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6B055-533E-C157-0D9F-5DD56B9E24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952"/>
            <a:ext cx="9144000" cy="528809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648636-0CFB-917F-A522-966A6400AE56}"/>
              </a:ext>
            </a:extLst>
          </p:cNvPr>
          <p:cNvSpPr txBox="1"/>
          <p:nvPr/>
        </p:nvSpPr>
        <p:spPr>
          <a:xfrm>
            <a:off x="323528" y="260648"/>
            <a:ext cx="5976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EXTRACTION NO2  CONCENTRATION</a:t>
            </a:r>
          </a:p>
        </p:txBody>
      </p:sp>
    </p:spTree>
    <p:extLst>
      <p:ext uri="{BB962C8B-B14F-4D97-AF65-F5344CB8AC3E}">
        <p14:creationId xmlns:p14="http://schemas.microsoft.com/office/powerpoint/2010/main" val="1792588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C9CE98-25F7-F218-557F-1ED9B78F2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952"/>
            <a:ext cx="9144000" cy="52880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1990AB-491C-A4FB-A32D-0F4A786880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4733"/>
            <a:ext cx="9144000" cy="39285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419F7E-1863-7011-7C0C-8D41B08EA215}"/>
              </a:ext>
            </a:extLst>
          </p:cNvPr>
          <p:cNvSpPr txBox="1"/>
          <p:nvPr/>
        </p:nvSpPr>
        <p:spPr>
          <a:xfrm>
            <a:off x="251520" y="332656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(MEAN ESTIMATION)</a:t>
            </a:r>
          </a:p>
        </p:txBody>
      </p:sp>
    </p:spTree>
    <p:extLst>
      <p:ext uri="{BB962C8B-B14F-4D97-AF65-F5344CB8AC3E}">
        <p14:creationId xmlns:p14="http://schemas.microsoft.com/office/powerpoint/2010/main" val="2492229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4" name="Picture 3" descr="output no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56837" y="2123893"/>
            <a:ext cx="6630326" cy="26102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Introduction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Air pollution is one of the leading environmental risks to human health and ecosystems worldwide. Among the most harmful pollutants is nitrogen dioxide (NO₂), primarily emitted by vehicles, power plants, and industrial activities. Monitoring NO₂ is crucial for understanding air quality trends, identifying pollution sources, and informing policy.</a:t>
            </a:r>
          </a:p>
          <a:p>
            <a:r>
              <a:rPr lang="en-US" dirty="0"/>
              <a:t>This project aims to utilize </a:t>
            </a:r>
            <a:r>
              <a:rPr lang="en-US" b="1" dirty="0"/>
              <a:t>Sentinel-5P satellite imagery</a:t>
            </a:r>
            <a:r>
              <a:rPr lang="en-US" dirty="0"/>
              <a:t> in </a:t>
            </a:r>
            <a:r>
              <a:rPr lang="en-US" b="1" dirty="0"/>
              <a:t>Google Earth Engine (GEE)</a:t>
            </a:r>
            <a:r>
              <a:rPr lang="en-US" dirty="0"/>
              <a:t> to monitor and analyze NO₂ concentrations over selected urban areas. Sentinel-5P, operated by the European Space Agency (ESA), provides high-resolution atmospheric composition data, enabling near-real-time air pollution assessment on a global scale.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A0DCDF-259D-C6C6-0C19-BADD7370E34B}"/>
              </a:ext>
            </a:extLst>
          </p:cNvPr>
          <p:cNvSpPr txBox="1"/>
          <p:nvPr/>
        </p:nvSpPr>
        <p:spPr>
          <a:xfrm>
            <a:off x="539552" y="476672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STUDY AREA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717485-6B48-2E37-AD48-D5E1CC63A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798" y="-14199"/>
            <a:ext cx="4182508" cy="66297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F54CAC8-408F-BC87-50A9-5BCFDC4102BB}"/>
              </a:ext>
            </a:extLst>
          </p:cNvPr>
          <p:cNvSpPr txBox="1"/>
          <p:nvPr/>
        </p:nvSpPr>
        <p:spPr>
          <a:xfrm>
            <a:off x="323528" y="1485634"/>
            <a:ext cx="32403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COORDINATES:</a:t>
            </a:r>
          </a:p>
          <a:p>
            <a:r>
              <a:rPr lang="en-US" dirty="0"/>
              <a:t>96.6395313899994, 21.0445132335095],</a:t>
            </a:r>
          </a:p>
          <a:p>
            <a:r>
              <a:rPr lang="en-US" dirty="0"/>
              <a:t>  [96.6395313899994, 5.2233370180906595],</a:t>
            </a:r>
          </a:p>
          <a:p>
            <a:r>
              <a:rPr lang="en-US" dirty="0"/>
              <a:t>  [111.9764454524994, 5.2233370180906595],</a:t>
            </a:r>
          </a:p>
          <a:p>
            <a:r>
              <a:rPr lang="en-US" dirty="0"/>
              <a:t>  [111.9764454524994, 21.0445132335095</a:t>
            </a:r>
          </a:p>
        </p:txBody>
      </p:sp>
    </p:spTree>
    <p:extLst>
      <p:ext uri="{BB962C8B-B14F-4D97-AF65-F5344CB8AC3E}">
        <p14:creationId xmlns:p14="http://schemas.microsoft.com/office/powerpoint/2010/main" val="2951096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1981"/>
            <a:ext cx="7467600" cy="1143000"/>
          </a:xfrm>
        </p:spPr>
        <p:txBody>
          <a:bodyPr/>
          <a:lstStyle/>
          <a:p>
            <a:r>
              <a:rPr lang="en-US" dirty="0"/>
              <a:t>DATASET:SENTINEL 5P</a:t>
            </a:r>
          </a:p>
        </p:txBody>
      </p:sp>
      <p:pic>
        <p:nvPicPr>
          <p:cNvPr id="4" name="Content Placeholder 3" descr="Screenshot 2025-09-15 014433.pn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107504" y="1484784"/>
            <a:ext cx="7467600" cy="3358042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9D164-4E08-4739-1BB1-396161022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tropomi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456BA1-8CB4-5836-776A-9BBECCD26AFC}"/>
              </a:ext>
            </a:extLst>
          </p:cNvPr>
          <p:cNvSpPr txBox="1"/>
          <p:nvPr/>
        </p:nvSpPr>
        <p:spPr>
          <a:xfrm>
            <a:off x="755576" y="1916832"/>
            <a:ext cx="71287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This dataset provides near real-time high-resolution imagery of NO</a:t>
            </a:r>
            <a:r>
              <a:rPr lang="en-US" b="0" i="0" baseline="-2500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2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 concentrations.</a:t>
            </a:r>
          </a:p>
          <a:p>
            <a:pPr algn="l"/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Nitrogen oxides (NO</a:t>
            </a:r>
            <a:r>
              <a:rPr lang="en-US" b="0" i="0" baseline="-2500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2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 and NO) are important trace gases in the Earth's atmosphere, present in both the troposphere and the stratosphere. They enter the atmosphere as a result of anthropogenic activities (notably fossil fuel combustion and biomass burning) and natural processes (wildfires, lightning, and microbiological processes in soils). Here, NO</a:t>
            </a:r>
            <a:r>
              <a:rPr lang="en-US" b="0" i="0" baseline="-2500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2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 is used to represent concentrations of collective nitrogen oxides because during daytime, i.e. in the presence of sunlight, a photochemical cycle involving ozone (O</a:t>
            </a:r>
            <a:r>
              <a:rPr lang="en-US" b="0" i="0" baseline="-2500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3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) converts NO into NO</a:t>
            </a:r>
            <a:r>
              <a:rPr lang="en-US" b="0" i="0" baseline="-2500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2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 and vice versa on a timescale of minutes. The TROPOMI NO</a:t>
            </a:r>
            <a:r>
              <a:rPr lang="en-US" b="0" i="0" baseline="-2500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2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 processing system is based on the algorithm developments for the DOMINO-2 product and for the EU QA4ECV NO</a:t>
            </a:r>
            <a:r>
              <a:rPr lang="en-US" b="0" i="0" baseline="-2500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2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 reprocessed dataset for OMI, and has been adapted for TROPOMI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077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2. Objectives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To acquire and visualize NO₂ concentration data from Sentinel-5P.</a:t>
            </a:r>
          </a:p>
          <a:p>
            <a:r>
              <a:rPr lang="en-US" dirty="0"/>
              <a:t>To track spatial and temporal variations in NO₂ across selected regions.</a:t>
            </a:r>
          </a:p>
          <a:p>
            <a:r>
              <a:rPr lang="en-US" dirty="0"/>
              <a:t>To identify pollution hotspots and seasonal patterns.</a:t>
            </a:r>
          </a:p>
          <a:p>
            <a:r>
              <a:rPr lang="en-US" dirty="0"/>
              <a:t>To demonstrate the effectiveness of Google Earth Engine for large-scale environmental monitoring.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3. Tools and Data Used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3.1 Sentinel-5P (TROPOMI) Data</a:t>
            </a:r>
          </a:p>
          <a:p>
            <a:r>
              <a:rPr lang="en-US" b="1" dirty="0"/>
              <a:t>Product:</a:t>
            </a:r>
            <a:r>
              <a:rPr lang="en-US" dirty="0"/>
              <a:t> COPERNICUS/S5P/NRTI/L3_NO2</a:t>
            </a:r>
          </a:p>
          <a:p>
            <a:r>
              <a:rPr lang="en-US" b="1" dirty="0"/>
              <a:t>Variable:</a:t>
            </a:r>
            <a:r>
              <a:rPr lang="en-US" dirty="0"/>
              <a:t> NO2_column_number_density</a:t>
            </a:r>
          </a:p>
          <a:p>
            <a:r>
              <a:rPr lang="en-US" b="1" dirty="0"/>
              <a:t>Resolution:</a:t>
            </a:r>
            <a:r>
              <a:rPr lang="en-US" dirty="0"/>
              <a:t> ~7 x 3.5 km</a:t>
            </a:r>
          </a:p>
          <a:p>
            <a:r>
              <a:rPr lang="en-US" b="1" dirty="0"/>
              <a:t>Temporal Coverage:</a:t>
            </a:r>
            <a:r>
              <a:rPr lang="en-US" dirty="0"/>
              <a:t> Daily from 2018 onwards</a:t>
            </a:r>
          </a:p>
          <a:p>
            <a:r>
              <a:rPr lang="en-US" b="1" dirty="0"/>
              <a:t>3.2 Google Earth Engine</a:t>
            </a:r>
          </a:p>
          <a:p>
            <a:r>
              <a:rPr lang="en-US" dirty="0"/>
              <a:t>A cloud-based platform for planetary-scale geospatial analysis. Key features include:</a:t>
            </a:r>
          </a:p>
          <a:p>
            <a:r>
              <a:rPr lang="en-US" dirty="0"/>
              <a:t>Access to satellite data catalogs</a:t>
            </a:r>
          </a:p>
          <a:p>
            <a:r>
              <a:rPr lang="en-US" dirty="0"/>
              <a:t>JavaScript and Python APIs</a:t>
            </a:r>
          </a:p>
          <a:p>
            <a:r>
              <a:rPr lang="en-US" dirty="0"/>
              <a:t>Built-in data visualization and analysis tools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4. Methodology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4968" y="1556792"/>
            <a:ext cx="7467600" cy="4873752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Selection of Area of Interest (AOI):</a:t>
            </a:r>
            <a:br>
              <a:rPr lang="en-US" dirty="0"/>
            </a:br>
            <a:r>
              <a:rPr lang="en-US" dirty="0"/>
              <a:t>Example cities: Delhi (India), Beijing (China), and Los Angeles (USA).</a:t>
            </a:r>
          </a:p>
          <a:p>
            <a:r>
              <a:rPr lang="en-US" b="1" dirty="0"/>
              <a:t>Time Period:</a:t>
            </a:r>
            <a:br>
              <a:rPr lang="en-US" dirty="0"/>
            </a:br>
            <a:r>
              <a:rPr lang="en-US" dirty="0"/>
              <a:t>NO₂ data analyzed for a full year (e.g., January 2023 to December 2023) to observe seasonal changes.</a:t>
            </a:r>
          </a:p>
          <a:p>
            <a:r>
              <a:rPr lang="en-US" b="1" dirty="0"/>
              <a:t>Data Processing Steps in GEE:</a:t>
            </a:r>
            <a:endParaRPr lang="en-US" dirty="0"/>
          </a:p>
          <a:p>
            <a:pPr lvl="1"/>
            <a:r>
              <a:rPr lang="en-US" dirty="0"/>
              <a:t>Import Sentinel-5P NO₂ dataset</a:t>
            </a:r>
          </a:p>
          <a:p>
            <a:pPr lvl="1"/>
            <a:r>
              <a:rPr lang="en-US" dirty="0"/>
              <a:t>Filter by date and AOI</a:t>
            </a:r>
          </a:p>
          <a:p>
            <a:pPr lvl="1"/>
            <a:r>
              <a:rPr lang="en-US" dirty="0"/>
              <a:t>Apply cloud masking if needed</a:t>
            </a:r>
          </a:p>
          <a:p>
            <a:pPr lvl="1"/>
            <a:r>
              <a:rPr lang="en-US" dirty="0"/>
              <a:t>Compute daily, monthly, and seasonal averages</a:t>
            </a:r>
          </a:p>
          <a:p>
            <a:pPr lvl="1"/>
            <a:r>
              <a:rPr lang="en-US" dirty="0"/>
              <a:t>Visualize using custom color palettes</a:t>
            </a:r>
          </a:p>
          <a:p>
            <a:pPr lvl="1"/>
            <a:r>
              <a:rPr lang="en-US" dirty="0"/>
              <a:t>Export statistics and images</a:t>
            </a:r>
          </a:p>
          <a:p>
            <a:r>
              <a:rPr lang="en-US" b="1" dirty="0"/>
              <a:t>Sample GEE Code Snippet:</a:t>
            </a:r>
            <a:endParaRPr lang="en-US" dirty="0"/>
          </a:p>
          <a:p>
            <a:r>
              <a:rPr lang="en-US" dirty="0" err="1"/>
              <a:t>var</a:t>
            </a:r>
            <a:r>
              <a:rPr lang="en-US" dirty="0"/>
              <a:t> city = </a:t>
            </a:r>
            <a:r>
              <a:rPr lang="en-US" dirty="0" err="1"/>
              <a:t>ee.Geometry.Point</a:t>
            </a:r>
            <a:r>
              <a:rPr lang="en-US" dirty="0"/>
              <a:t>([77.1025, 28.7041]); // Delhi </a:t>
            </a:r>
            <a:r>
              <a:rPr lang="en-US" dirty="0" err="1"/>
              <a:t>var</a:t>
            </a:r>
            <a:r>
              <a:rPr lang="en-US" dirty="0"/>
              <a:t> no2 = </a:t>
            </a:r>
            <a:r>
              <a:rPr lang="en-US" dirty="0" err="1"/>
              <a:t>ee.ImageCollection</a:t>
            </a:r>
            <a:r>
              <a:rPr lang="en-US" dirty="0"/>
              <a:t>('COPERNICUS/S5P/NRTI/L3_NO2') .select('NO2_column_number_density') .</a:t>
            </a:r>
            <a:r>
              <a:rPr lang="en-US" dirty="0" err="1"/>
              <a:t>filterBounds</a:t>
            </a:r>
            <a:r>
              <a:rPr lang="en-US" dirty="0"/>
              <a:t>(city) .</a:t>
            </a:r>
            <a:r>
              <a:rPr lang="en-US" dirty="0" err="1"/>
              <a:t>filterDate</a:t>
            </a:r>
            <a:r>
              <a:rPr lang="en-US" dirty="0"/>
              <a:t>('2023-01-01', '2023-12-31') .mean(); </a:t>
            </a: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visParams</a:t>
            </a:r>
            <a:r>
              <a:rPr lang="en-US" dirty="0"/>
              <a:t> = { min: 0.00002, max: 0.0005, palette: ['blue', 'green', 'yellow', 'orange', 'red'] }; </a:t>
            </a:r>
            <a:r>
              <a:rPr lang="en-US" dirty="0" err="1"/>
              <a:t>Map.centerObject</a:t>
            </a:r>
            <a:r>
              <a:rPr lang="en-US" dirty="0"/>
              <a:t>(city, 8); </a:t>
            </a:r>
            <a:r>
              <a:rPr lang="en-US" dirty="0" err="1"/>
              <a:t>Map.addLayer</a:t>
            </a:r>
            <a:r>
              <a:rPr lang="en-US" dirty="0"/>
              <a:t>(no2.clip(</a:t>
            </a:r>
            <a:r>
              <a:rPr lang="en-US" dirty="0" err="1"/>
              <a:t>city.buffer</a:t>
            </a:r>
            <a:r>
              <a:rPr lang="en-US" dirty="0"/>
              <a:t>(50000)), </a:t>
            </a:r>
            <a:r>
              <a:rPr lang="en-US" dirty="0" err="1"/>
              <a:t>visParams</a:t>
            </a:r>
            <a:r>
              <a:rPr lang="en-US" dirty="0"/>
              <a:t>, 'Annual Mean NO₂ - 2023');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37F65-83E7-8763-79E0-F8C71AF70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Flowchart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C9DB4B-5434-7792-512B-62CC12192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01137"/>
            <a:ext cx="5184577" cy="36196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7A8211-7172-5E42-E9ED-27912553C89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3720823"/>
            <a:ext cx="5029458" cy="264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0686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125</TotalTime>
  <Words>698</Words>
  <Application>Microsoft Office PowerPoint</Application>
  <PresentationFormat>On-screen Show (4:3)</PresentationFormat>
  <Paragraphs>55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Century Schoolbook</vt:lpstr>
      <vt:lpstr>Roboto</vt:lpstr>
      <vt:lpstr>Wingdings</vt:lpstr>
      <vt:lpstr>Wingdings 2</vt:lpstr>
      <vt:lpstr>Oriel</vt:lpstr>
      <vt:lpstr>Tracking Air Pollution with Sentinel-5P Imagery: NO₂ Monitoring in Google Earth Engine </vt:lpstr>
      <vt:lpstr>1. Introduction </vt:lpstr>
      <vt:lpstr>PowerPoint Presentation</vt:lpstr>
      <vt:lpstr>DATASET:SENTINEL 5P</vt:lpstr>
      <vt:lpstr>tropomi</vt:lpstr>
      <vt:lpstr>2. Objectives </vt:lpstr>
      <vt:lpstr>3. Tools and Data Used </vt:lpstr>
      <vt:lpstr>4. Methodology </vt:lpstr>
      <vt:lpstr>Flowchart </vt:lpstr>
      <vt:lpstr>PowerPoint Presentation</vt:lpstr>
      <vt:lpstr>DATA ANALYSIS</vt:lpstr>
      <vt:lpstr>SCREEN SHOTS</vt:lpstr>
      <vt:lpstr>GOOGLE EARTH SNIPPET(DATASOURCE)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Air Pollution with Sentinel-5P Imagery: NO₂ Monitoring in Google Earth Engine</dc:title>
  <dc:creator>DELL</dc:creator>
  <cp:lastModifiedBy>ADMIN</cp:lastModifiedBy>
  <cp:revision>6</cp:revision>
  <dcterms:created xsi:type="dcterms:W3CDTF">2025-09-15T05:57:01Z</dcterms:created>
  <dcterms:modified xsi:type="dcterms:W3CDTF">2025-09-22T08:59:27Z</dcterms:modified>
</cp:coreProperties>
</file>

<file path=docProps/thumbnail.jpeg>
</file>